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sldIdLst>
    <p:sldId id="257" r:id="rId5"/>
    <p:sldId id="281" r:id="rId6"/>
    <p:sldId id="265" r:id="rId7"/>
    <p:sldId id="264" r:id="rId8"/>
    <p:sldId id="266" r:id="rId9"/>
    <p:sldId id="267" r:id="rId10"/>
    <p:sldId id="282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6" r:id="rId22"/>
    <p:sldId id="259" r:id="rId2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937" userDrawn="1">
          <p15:clr>
            <a:srgbClr val="A4A3A4"/>
          </p15:clr>
        </p15:guide>
        <p15:guide id="4" pos="44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971"/>
    <a:srgbClr val="7BB926"/>
    <a:srgbClr val="4A3C91"/>
    <a:srgbClr val="F7A600"/>
    <a:srgbClr val="FF0000"/>
    <a:srgbClr val="046E5E"/>
    <a:srgbClr val="1FB19C"/>
    <a:srgbClr val="F9F9F9"/>
    <a:srgbClr val="167FB9"/>
    <a:srgbClr val="FFD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083E6E3-FA7D-4D7B-A595-EF9225AFEA82}" styleName="Estilo Claro 1 - Ênfas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Estilo Claro 3 - Ênfas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88741" autoAdjust="0"/>
  </p:normalViewPr>
  <p:slideViewPr>
    <p:cSldViewPr snapToGrid="0">
      <p:cViewPr varScale="1">
        <p:scale>
          <a:sx n="111" d="100"/>
          <a:sy n="111" d="100"/>
        </p:scale>
        <p:origin x="1236" y="78"/>
      </p:cViewPr>
      <p:guideLst>
        <p:guide orient="horz" pos="2160"/>
        <p:guide pos="3840"/>
        <p:guide pos="937"/>
        <p:guide pos="44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CC5D3-6C92-4FA2-8054-9308ABAC444B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D0BB4-7161-46B1-A8AD-167D485C98A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016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F2C9CA-8CA4-3B07-35C1-247EB97227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4A25AA-CF74-2FB4-C87A-39DDBB9872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D4F3240-D5B0-703D-502D-D1D1FCEEE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2C4E612-B431-DB77-2FA5-2571410EC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03BBE82-57BF-87AC-FB27-93DA422B1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528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0FC0FD-492D-5752-ADA6-0FBD61E34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2544B32-3F42-B264-899D-87C7892872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3756A72-1CB5-C82B-38F2-72D8D788E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9365156-3871-B1EA-DC15-18BB17760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FD348EB-1243-18BC-60F0-DA2EE5144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7727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C5E614-A78E-53C9-B15B-5E4A34460E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2ED5AD7-7A3D-55FA-6F25-DC9A2784A6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068D9D4-9673-22B2-9A51-7BA5F4D28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FFE8D10-222F-CEB9-A783-10227A949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B0C60D1-5E53-55B0-8B5B-97A00623B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9693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56D11F-F8C1-3024-401B-04E4E6D06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711" y="520022"/>
            <a:ext cx="11297588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B4239CC-8D11-AF5F-59DC-8B90ECA6B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ct val="150000"/>
              </a:lnSpc>
              <a:buNone/>
              <a:defRPr/>
            </a:lvl1pPr>
            <a:lvl2pPr marL="457200" indent="0">
              <a:lnSpc>
                <a:spcPct val="150000"/>
              </a:lnSpc>
              <a:buNone/>
              <a:defRPr/>
            </a:lvl2pPr>
            <a:lvl3pPr marL="914400" indent="0">
              <a:lnSpc>
                <a:spcPct val="150000"/>
              </a:lnSpc>
              <a:buNone/>
              <a:defRPr/>
            </a:lvl3pPr>
            <a:lvl4pPr marL="1371600" indent="0">
              <a:lnSpc>
                <a:spcPct val="150000"/>
              </a:lnSpc>
              <a:buNone/>
              <a:defRPr/>
            </a:lvl4pPr>
            <a:lvl5pPr marL="1828800" indent="0">
              <a:lnSpc>
                <a:spcPct val="150000"/>
              </a:lnSpc>
              <a:buNone/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5B7FBD-6092-F690-A3B7-2746375B9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1EE1EAE-12EB-89D1-6BE9-B682DC9BB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B28084C-8D9A-1777-A389-4D47048D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5221A7F3-01B8-2EC0-F7B1-3759FE19B6D8}"/>
              </a:ext>
            </a:extLst>
          </p:cNvPr>
          <p:cNvSpPr/>
          <p:nvPr userDrawn="1"/>
        </p:nvSpPr>
        <p:spPr>
          <a:xfrm>
            <a:off x="0" y="6800124"/>
            <a:ext cx="12192000" cy="57876"/>
          </a:xfrm>
          <a:prstGeom prst="rect">
            <a:avLst/>
          </a:prstGeom>
          <a:solidFill>
            <a:srgbClr val="183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6CA3C4AA-265A-A10C-01CD-04F7F4178409}"/>
              </a:ext>
            </a:extLst>
          </p:cNvPr>
          <p:cNvSpPr/>
          <p:nvPr userDrawn="1"/>
        </p:nvSpPr>
        <p:spPr>
          <a:xfrm>
            <a:off x="6096000" y="6800128"/>
            <a:ext cx="6096000" cy="57872"/>
          </a:xfrm>
          <a:prstGeom prst="rect">
            <a:avLst/>
          </a:prstGeom>
          <a:solidFill>
            <a:srgbClr val="00D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43C281A5-DF54-B3DC-5BEB-FA1A6D002FB6}"/>
              </a:ext>
            </a:extLst>
          </p:cNvPr>
          <p:cNvSpPr/>
          <p:nvPr userDrawn="1"/>
        </p:nvSpPr>
        <p:spPr>
          <a:xfrm>
            <a:off x="9122736" y="6800125"/>
            <a:ext cx="2050090" cy="64379"/>
          </a:xfrm>
          <a:prstGeom prst="rect">
            <a:avLst/>
          </a:prstGeom>
          <a:solidFill>
            <a:srgbClr val="FFD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BCF711B9-F1C1-6699-548E-581C27E8A04D}"/>
              </a:ext>
            </a:extLst>
          </p:cNvPr>
          <p:cNvSpPr/>
          <p:nvPr userDrawn="1"/>
        </p:nvSpPr>
        <p:spPr>
          <a:xfrm>
            <a:off x="10596563" y="6800126"/>
            <a:ext cx="576262" cy="5787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6379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BB629D-47AC-FECF-F5E1-A22B829FC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9CDAA00-3239-9F16-E989-07529B4E7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4D71F03-FA20-06E5-67B9-2677930C3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78435AD-03DC-8BC9-7560-8EC2A27F5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83D1826-DDB5-30E1-2878-61F3CF4AA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610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2572C6-1DDC-B329-5D5A-168777CE8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EBBFCAD-61F4-E8F5-FE57-0CC9B0B584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B5A518-29D8-8013-C293-8C0BD812F2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3272C42-4D09-A4D0-1CBF-2EAFB002C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78BE821-7F22-3E7A-CB7A-08E1870B2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BE1850C-4A6F-6433-2E33-08A899E47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9398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D8BE84-74D8-E4BB-A9A9-FDB5C26AF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F90BBFF-B6BB-DF53-08BB-8E82967A3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64B0532-514A-9E90-8BC6-4BB9CEB3A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FFF524C-13DC-A9E4-742E-36067DB5E2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ABA651A-3239-3F4C-55A4-7A7864759A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11950E0-2358-E9C2-B3D3-EEE3F64CB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7EDC051-7FBF-35DA-2809-EB5E56F63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C27DCAF-D014-2F14-1E79-E17B60757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629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64C8F1-E131-BEFF-AE7B-37B6CCD46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F9CE681-6A38-9C33-C0A8-4F3F22919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6D05CE8-8345-FC31-07D6-18EBB73CA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487E0CA-CB75-9FD2-1094-3C9A3BCAA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8043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76A3BC8-63B2-6B87-AB14-C2F0DA423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DE34720-5902-F222-6ADC-A472A46E4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D7DD211-BA8C-9999-D29F-800EF6291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6179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149A69-E9E5-C6BC-5AC8-867E7026F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B976C7-907F-7130-8794-8257054D0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7AE303A-D876-EBB5-9AE9-D40627680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78D5C5B-5DD4-FDBD-F7E8-493A404D4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020F6C2-132F-E095-9AF3-7477E87E2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B1F3B92-105A-1B4C-88BA-401601FA9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3900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D1035F-68DA-886A-2152-9E843E5AB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ECD23DFD-6637-96B1-51E6-CE220E09EB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955157B-6A2D-2ED9-4195-780693A92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955DD1A-390C-B674-A9F0-F08EB1D7B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BE6962F-1F65-A1D4-F0B8-7F3982123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2E0B1FD-8422-05D2-E4C8-DBED9C308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0281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98A5E47E-2D53-7D7C-59E8-1D9873BD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823" y="520022"/>
            <a:ext cx="112975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6635C56-3F25-669F-8D02-E695B27444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9823" y="1825625"/>
            <a:ext cx="10459387" cy="4016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8B9C454-9863-B85E-EB65-1E72ACE25E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0FC5E-2EDB-2040-BC6F-2C131F309DDF}" type="datetimeFigureOut">
              <a:rPr lang="pt-BR" smtClean="0"/>
              <a:t>10/01/2024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3BB6CEA-BA8E-29D6-172C-E846CF2E8E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DE8233C-485C-FA6E-D91B-9FDC5FB698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48A79-B1D9-574A-B32E-5420CC0CE69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630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 spc="600" baseline="0">
          <a:solidFill>
            <a:srgbClr val="3C3C3C"/>
          </a:solidFill>
          <a:latin typeface="Segoe UI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Segoe UI Light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Segoe UI Light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65000"/>
              <a:lumOff val="35000"/>
            </a:schemeClr>
          </a:solidFill>
          <a:latin typeface="Segoe UI Light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Segoe UI Light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Segoe UI Light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005" userDrawn="1">
          <p15:clr>
            <a:srgbClr val="F26B43"/>
          </p15:clr>
        </p15:guide>
        <p15:guide id="2" pos="6675" userDrawn="1">
          <p15:clr>
            <a:srgbClr val="F26B43"/>
          </p15:clr>
        </p15:guide>
        <p15:guide id="3" orient="horz" pos="1003" userDrawn="1">
          <p15:clr>
            <a:srgbClr val="F26B43"/>
          </p15:clr>
        </p15:guide>
        <p15:guide id="5" pos="642" userDrawn="1">
          <p15:clr>
            <a:srgbClr val="F26B43"/>
          </p15:clr>
        </p15:guide>
        <p15:guide id="6" orient="horz" pos="640" userDrawn="1">
          <p15:clr>
            <a:srgbClr val="F26B43"/>
          </p15:clr>
        </p15:guide>
        <p15:guide id="7" orient="horz" pos="3680" userDrawn="1">
          <p15:clr>
            <a:srgbClr val="F26B43"/>
          </p15:clr>
        </p15:guide>
        <p15:guide id="9" pos="7038" userDrawn="1">
          <p15:clr>
            <a:srgbClr val="F26B43"/>
          </p15:clr>
        </p15:guide>
        <p15:guide id="10" orient="horz" pos="331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Ícone&#10;&#10;Descrição gerada automaticamente com confiança média">
            <a:extLst>
              <a:ext uri="{FF2B5EF4-FFF2-40B4-BE49-F238E27FC236}">
                <a16:creationId xmlns:a16="http://schemas.microsoft.com/office/drawing/2014/main" id="{39DEFE7F-04B5-926E-BF2D-722AF89AA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0" y="-2"/>
            <a:ext cx="12192000" cy="6858001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5BB5C66B-7413-5A49-8051-7CACBEFD8193}"/>
              </a:ext>
            </a:extLst>
          </p:cNvPr>
          <p:cNvSpPr/>
          <p:nvPr/>
        </p:nvSpPr>
        <p:spPr>
          <a:xfrm>
            <a:off x="11921215" y="0"/>
            <a:ext cx="270785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FBBBFF40-2962-BBF3-0233-1C8397485925}"/>
              </a:ext>
            </a:extLst>
          </p:cNvPr>
          <p:cNvSpPr>
            <a:spLocks noGrp="1"/>
          </p:cNvSpPr>
          <p:nvPr/>
        </p:nvSpPr>
        <p:spPr>
          <a:xfrm>
            <a:off x="279469" y="1524000"/>
            <a:ext cx="9990665" cy="12006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 cap="all" spc="600" baseline="0">
                <a:solidFill>
                  <a:srgbClr val="3C3C3C"/>
                </a:solidFill>
                <a:latin typeface="Segoe UI" panose="020B0502040204020203" pitchFamily="34" charset="0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</a:pPr>
            <a:r>
              <a:rPr lang="pt-BR" sz="4800" b="0" spc="1000" dirty="0">
                <a:solidFill>
                  <a:schemeClr val="bg1"/>
                </a:solidFill>
                <a:latin typeface="Segoe UI Black"/>
                <a:ea typeface="Segoe UI Black"/>
              </a:rPr>
              <a:t>Plano de ação 2024</a:t>
            </a:r>
            <a:endParaRPr lang="pt-BR" sz="7200" dirty="0">
              <a:solidFill>
                <a:schemeClr val="bg1"/>
              </a:solidFill>
            </a:endParaRPr>
          </a:p>
        </p:txBody>
      </p:sp>
      <p:pic>
        <p:nvPicPr>
          <p:cNvPr id="9" name="Imagem 8" descr="Logotipo&#10;&#10;Descrição gerada automaticamente">
            <a:extLst>
              <a:ext uri="{FF2B5EF4-FFF2-40B4-BE49-F238E27FC236}">
                <a16:creationId xmlns:a16="http://schemas.microsoft.com/office/drawing/2014/main" id="{7FE77E42-98FB-D32E-69DD-AE74719C4C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" r="75464" b="-1124"/>
          <a:stretch/>
        </p:blipFill>
        <p:spPr>
          <a:xfrm>
            <a:off x="355047" y="5334000"/>
            <a:ext cx="2195006" cy="167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77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D6E1F8-D7B3-043E-23AB-EED73BFC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D061CB8D-B976-B933-6B51-7993886F34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774" t="53073" r="395" b="39553"/>
          <a:stretch/>
        </p:blipFill>
        <p:spPr>
          <a:xfrm>
            <a:off x="-1719" y="113962"/>
            <a:ext cx="7463568" cy="9494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FDCB01E4-FA33-56C2-B056-6606FDD93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726049"/>
              </p:ext>
            </p:extLst>
          </p:nvPr>
        </p:nvGraphicFramePr>
        <p:xfrm>
          <a:off x="294324" y="2090807"/>
          <a:ext cx="11559712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8434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4944717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2805578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920983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FB1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/>
                        <a:t>DIGOV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Implantação da Gestão de Processos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Percentual de implantação do projeto</a:t>
                      </a:r>
                      <a:endParaRPr lang="pt-BR" sz="14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DIGOV</a:t>
                      </a:r>
                      <a:endParaRPr lang="pt-BR" sz="14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Implantação da Política de Gestão de Continuidade de Negócio</a:t>
                      </a:r>
                      <a:endParaRPr lang="pt-BR" sz="14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Percentual de implantação do projeto</a:t>
                      </a:r>
                      <a:endParaRPr lang="pt-BR" sz="14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Nacional</a:t>
                      </a:r>
                      <a:endParaRPr lang="pt-BR" sz="14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614341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A71C4D49-1F05-0714-FC43-F7C529C5629D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D77B885-DDB9-A969-FE3B-C1A5F261D2E0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2396520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B5038-1F97-450E-C1E8-F6D93D974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98713139-D4F5-0AD8-B424-7829ECE4A8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59" t="53184" r="42699" b="39777"/>
          <a:stretch/>
        </p:blipFill>
        <p:spPr>
          <a:xfrm>
            <a:off x="-1719" y="157094"/>
            <a:ext cx="7478738" cy="9064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26973C14-D19B-38C7-F980-DE2D044C9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157896"/>
              </p:ext>
            </p:extLst>
          </p:nvPr>
        </p:nvGraphicFramePr>
        <p:xfrm>
          <a:off x="316301" y="1708852"/>
          <a:ext cx="11559712" cy="307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8434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4944717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2805578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920983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FB1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DTI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Simplificar a linguagem utilizada nos serviços do Meu INSS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Quantidade de serviços com linguagem simplificada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OUVID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Reduzir as manifestações de ouvidoria pendentes há mais de 60 dias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Percentual de manifestações de ouvidoria pendentes há mais de 60 dias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7146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/>
                        <a:t>DTI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Qualidade nos serviços digitais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Percentual de implantação do projeto</a:t>
                      </a:r>
                      <a:endParaRPr lang="pt-BR" sz="16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850124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DIRBEN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>
                          <a:solidFill>
                            <a:srgbClr val="000000"/>
                          </a:solidFill>
                          <a:latin typeface="Calibri"/>
                        </a:rPr>
                        <a:t>Atendimento Humanizado</a:t>
                      </a:r>
                      <a:endParaRPr lang="pt-BR" sz="160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Percentual de implantação do projeto</a:t>
                      </a:r>
                      <a:endParaRPr lang="pt-BR" sz="16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Nacional</a:t>
                      </a:r>
                      <a:endParaRPr lang="pt-BR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798460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A4E24400-67C8-D7F2-64E0-6ACAF47779BA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BD67A17-2028-6F13-66F0-746989CD50A2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1989067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F1015-D5E4-7EDA-261B-DA2487BF9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EFE68761-47C3-F722-336A-9F1A6E7268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616" t="45586" r="1342" b="47374"/>
          <a:stretch/>
        </p:blipFill>
        <p:spPr>
          <a:xfrm>
            <a:off x="-1719" y="157094"/>
            <a:ext cx="7478720" cy="90643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F67709C9-4F84-F0A8-C66D-FC7313BB0C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035859"/>
              </p:ext>
            </p:extLst>
          </p:nvPr>
        </p:nvGraphicFramePr>
        <p:xfrm>
          <a:off x="305825" y="1286007"/>
          <a:ext cx="11559712" cy="54914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4183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5141343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3450566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703620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9723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FB1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/>
                        <a:t>DIRBEN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Apresentação de informações do Regime Próprio de Previdência Social - RPPS, fonte Sistema de Escrituração Digital das Obrigações Fiscais, Previdenciárias e Trabalhistas - </a:t>
                      </a:r>
                      <a:r>
                        <a:rPr lang="pt-BR" sz="1600" b="1" i="0" u="none" strike="noStrike" baseline="0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eSocial</a:t>
                      </a: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, incorporadas ao Cadastro Nacional de Informações Sociais - CNIS</a:t>
                      </a:r>
                      <a:endParaRPr lang="pt-BR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Percentual de implantação do projeto</a:t>
                      </a:r>
                      <a:endParaRPr lang="pt-BR" sz="16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DIRBEN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Implementação de um sistema de consulta de logs relacionado às seguintes bases: Cadastro de Pessoas Físicas - CPF, Sistema de Informação sobre Mortalidade - SIM, Sistema de Informação sobre Nascidos Vivos - SINASC e Sistema Nacional de Informações de Registro Civil - SIRC</a:t>
                      </a:r>
                      <a:endParaRPr lang="pt-BR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Percentual de implantação do projeto</a:t>
                      </a:r>
                      <a:endParaRPr lang="pt-BR" sz="16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Nacional</a:t>
                      </a:r>
                      <a:endParaRPr lang="pt-BR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57554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DIRBEN</a:t>
                      </a:r>
                      <a:endParaRPr lang="pt-BR" sz="160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>
                          <a:solidFill>
                            <a:srgbClr val="000000"/>
                          </a:solidFill>
                          <a:latin typeface="Calibri"/>
                        </a:rPr>
                        <a:t>Qualificação do Cadastro Nacional de Informações Sociais(CNIS) com dados relativos a óbito</a:t>
                      </a:r>
                      <a:endParaRPr lang="pt-BR" sz="160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Percentual de implantação do projeto</a:t>
                      </a:r>
                      <a:endParaRPr lang="pt-BR" sz="16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Nacional</a:t>
                      </a:r>
                      <a:endParaRPr lang="pt-BR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4342036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DIRBEN</a:t>
                      </a:r>
                      <a:endParaRPr lang="pt-BR" sz="160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Correção e qualificação dos elos de inscrições no CNISPF</a:t>
                      </a:r>
                      <a:endParaRPr lang="pt-BR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Percentual de implantação do projeto</a:t>
                      </a:r>
                      <a:endParaRPr lang="pt-BR" sz="16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Nacional</a:t>
                      </a:r>
                      <a:endParaRPr lang="pt-BR" sz="16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704821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algn="ctr"/>
                      <a:r>
                        <a:rPr lang="pt-BR" sz="1600" b="1" i="0" u="none" strike="noStrike" kern="1200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DIRBEN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kern="1200" baseline="0" noProof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Implementação de malha na rotina SIISO (fonte Programa de Integração Social - PIS)</a:t>
                      </a:r>
                      <a:endParaRPr lang="pt-BR" sz="1600" b="1" i="0" u="none" strike="noStrike" kern="1200" baseline="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kern="1200" baseline="0" noProof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Percentual de implantação do projeto</a:t>
                      </a:r>
                      <a:endParaRPr lang="pt-BR" sz="1600" b="1" i="0" u="none" strike="noStrike" kern="1200" baseline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i="0" u="none" strike="noStrike" kern="1200" baseline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557128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i="0" u="none" strike="noStrike" kern="1200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DIRBEN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kern="1200" baseline="0" noProof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Qualificação da base do CNISPF, via Master Data Management - MDM, com as bases do RENACH, SIAPE e dos Dados de Eleitores</a:t>
                      </a:r>
                      <a:endParaRPr lang="pt-BR" sz="1600" b="1" i="0" u="none" strike="noStrike" kern="1200" baseline="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kern="1200" baseline="0" noProof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Percentual de implantação do projeto</a:t>
                      </a:r>
                      <a:endParaRPr lang="pt-BR" sz="1600" b="1" i="0" u="none" strike="noStrike" kern="1200" baseline="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i="0" u="none" strike="noStrike" kern="1200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657450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CC0ACC53-A9BB-F10F-CF48-192006F910CD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48A93B6-866A-9063-BF77-9C6550E9337A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1665348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DCF8F-C1A4-4CFC-B103-ECFBBCC1C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C1379B76-B4A7-0D06-AEF5-D8398E4D76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616" t="45586" r="1342" b="47374"/>
          <a:stretch/>
        </p:blipFill>
        <p:spPr>
          <a:xfrm>
            <a:off x="-1719" y="157094"/>
            <a:ext cx="7478720" cy="90643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F2A525D9-BDAF-DD6A-68B1-7AACE9588C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042012"/>
              </p:ext>
            </p:extLst>
          </p:nvPr>
        </p:nvGraphicFramePr>
        <p:xfrm>
          <a:off x="348958" y="1794910"/>
          <a:ext cx="11559712" cy="307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6325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4822166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3440238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920983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FB1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DIRBEN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Qualificação do Cadastro Nacional de Informações Sociais(CNIS) com dados relativos a CPF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Percentual de implantação do projeto</a:t>
                      </a:r>
                      <a:endParaRPr lang="pt-BR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Nacional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704821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>
                          <a:latin typeface="+mn-lt"/>
                        </a:rPr>
                        <a:t>DIRBEN</a:t>
                      </a:r>
                      <a:endParaRPr lang="pt-BR" sz="160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Implementação de Geração de período positivo/negativo de Segurado Especial no CNIS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Percentual de implantação do projeto</a:t>
                      </a:r>
                      <a:endParaRPr lang="pt-BR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Nacional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242964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>
                          <a:latin typeface="+mn-lt"/>
                        </a:rPr>
                        <a:t>DIRBEN</a:t>
                      </a:r>
                      <a:endParaRPr lang="pt-BR" sz="160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Implementação de melhorias, batimentos e funcionalidades no Sistema de Cálculo de Guias de Contribuição (CGCONT) (v.2)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Percentual de implantação do projeto</a:t>
                      </a:r>
                      <a:endParaRPr lang="pt-BR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Nacional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035816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>
                          <a:latin typeface="+mn-lt"/>
                        </a:rPr>
                        <a:t>DIRBEN</a:t>
                      </a:r>
                      <a:endParaRPr lang="pt-BR" sz="160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Equalização dos processos de Licitação da Folha de Pagamento de Benefícios (Pregões I, II e III e estoque)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Percentual de implantação do projeto</a:t>
                      </a:r>
                      <a:endParaRPr lang="pt-BR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Nacional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427609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49B5BBF9-8890-1155-C122-80A765F162F4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C3464BE-477B-D2AC-F3F9-87D6CC72970C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257727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0BB5D6-1E7C-ADE9-E794-1904A703B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1F79E51F-E195-8591-7611-A59FBA426C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59" t="45475" r="42699" b="47486"/>
          <a:stretch/>
        </p:blipFill>
        <p:spPr>
          <a:xfrm>
            <a:off x="-1719" y="157094"/>
            <a:ext cx="7478720" cy="906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3D1FEC97-2EBB-8F4F-D2B9-1D26578576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735800"/>
              </p:ext>
            </p:extLst>
          </p:nvPr>
        </p:nvGraphicFramePr>
        <p:xfrm>
          <a:off x="316144" y="1329523"/>
          <a:ext cx="11559712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3359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5249792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3109204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617357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FB1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DIRBEN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Compatibilizar os processos físicos de apuração de irregularidade e cobrança administrativa de benefícios ao modelo digital, agilizando sua conclusão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Quantidade de processos de apuração compatibilizados ao modelo digital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57554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DIRBEN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chemeClr val="tx1"/>
                          </a:solidFill>
                          <a:latin typeface="+mn-lt"/>
                        </a:rPr>
                        <a:t>Atender demandas de apuração de irregularidades em benefícios, decorrentes de fiscalização, recomendação ou determinação de órgãos de controle interno e externo</a:t>
                      </a:r>
                      <a:endParaRPr lang="pt-BR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Quantidade de tarefas de órgãos de controle concluídas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704821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DIRBEN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Reduzir o tempo que o cidadão espera entre o agendamento e a data do seu atendimento presencial agendado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Tempo Médio de Espera do Atendimento Presencial Agendado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APS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242964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DIRBEN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Reduzir o tempo médio dos requerimentos de benefício aguardando análise pelo servidor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Tempo Médio dos Requerimentos em Análise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GEX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497893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DIRBEN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Reduzir o tempo que o cidadão espera para a realização da Avaliação Social do Benefício de Prestação Continuada - BPC LOAS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chemeClr val="tx1"/>
                          </a:solidFill>
                          <a:latin typeface="+mn-lt"/>
                        </a:rPr>
                        <a:t>Tempo Médio de Espera para a Avaliação Social BPC</a:t>
                      </a:r>
                      <a:endParaRPr lang="pt-BR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SR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236407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A26990A8-8AFC-F79B-CC2B-33B39E7EC95D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D051447-3AF9-1108-4E60-FF7651FB194B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2966229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E08D0-3F52-1A6D-7AA9-94F8A81474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26FFBF0B-C494-1450-5313-1026392FB2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109712"/>
              </p:ext>
            </p:extLst>
          </p:nvPr>
        </p:nvGraphicFramePr>
        <p:xfrm>
          <a:off x="316144" y="1426849"/>
          <a:ext cx="11559712" cy="530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7865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4917056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3303917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720874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FB1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425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DIRBEN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Reduzir a quantidade de processos pendentes de instrução recursal há mais de 180 dias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Quantidade de processos pendentes de instrução há mais de 180 dias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232366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DIRBEN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Concluir os processos pendentes de cumprimento de decisão recursal com mais de 365 dias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Quantidade de processos pendentes de cumprimento de decisão há mais de 365 dias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2049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DIRBEN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chemeClr val="tx1"/>
                          </a:solidFill>
                          <a:latin typeface="+mn-lt"/>
                        </a:rPr>
                        <a:t>Reduzir o percentual de processos judiciais em atraso</a:t>
                      </a:r>
                      <a:endParaRPr lang="pt-BR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Percentual de processos em atraso no cumprimento de demanda judicial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035816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DIRBEN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chemeClr val="tx1"/>
                          </a:solidFill>
                          <a:latin typeface="+mn-lt"/>
                        </a:rPr>
                        <a:t>Aumentar a conformidade dos processos de reconhecimento de direitos</a:t>
                      </a:r>
                      <a:endParaRPr lang="pt-BR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Índice de conformidade do reconhecimento de direitos</a:t>
                      </a:r>
                      <a:endParaRPr lang="pt-BR" sz="1600" dirty="0"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GEX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427609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DIRBEN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Reduzir a idade média do estoque de processos de acerto pós perícia médica, agilizando a concessão de benefícios por incapacidade temporária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Idade Média do Estoque de Acerto Pós Perícia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GEX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5113567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DIRBEN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Reduzir a idade média do estoque de requerimentos do reconhecimento inicial de direitos aguardando análise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Idade Média do Estoque de Requerimentos do RID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867407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DIRBEN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Reduzir a idade média do estoque de requerimentos de manutenção de direitos aguardando análise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Idade Média do Estoque de Requerimentos MAN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71079"/>
                  </a:ext>
                </a:extLst>
              </a:tr>
            </a:tbl>
          </a:graphicData>
        </a:graphic>
      </p:graphicFrame>
      <p:pic>
        <p:nvPicPr>
          <p:cNvPr id="2" name="Imagem 1" descr="Diagrama, Calendário&#10;&#10;Descrição gerada automaticamente">
            <a:extLst>
              <a:ext uri="{FF2B5EF4-FFF2-40B4-BE49-F238E27FC236}">
                <a16:creationId xmlns:a16="http://schemas.microsoft.com/office/drawing/2014/main" id="{E4741E08-507F-0FA4-849F-3A3F4180A6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59" t="45475" r="42699" b="47486"/>
          <a:stretch/>
        </p:blipFill>
        <p:spPr>
          <a:xfrm>
            <a:off x="-1719" y="157094"/>
            <a:ext cx="7478720" cy="906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3FEC8B11-C00F-E715-8640-69E248CC0A77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7629DF6-719E-055B-1070-C307F022EE1D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3469203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F87A96-6A94-0F71-5F6F-C168BB526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E2808D89-6B0F-18F2-84CA-E79ED8E6AF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59" t="45475" r="42699" b="47486"/>
          <a:stretch/>
        </p:blipFill>
        <p:spPr>
          <a:xfrm>
            <a:off x="-1719" y="157094"/>
            <a:ext cx="7478720" cy="906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0696608A-F559-C4E6-3F54-EBD74EB5BD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849708"/>
              </p:ext>
            </p:extLst>
          </p:nvPr>
        </p:nvGraphicFramePr>
        <p:xfrm>
          <a:off x="348958" y="1675697"/>
          <a:ext cx="11559712" cy="3175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8434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4944717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2805578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920983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>
                          <a:solidFill>
                            <a:schemeClr val="bg1"/>
                          </a:solidFill>
                        </a:rPr>
                        <a:t>Área Responsável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>
                          <a:solidFill>
                            <a:schemeClr val="bg1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800" b="1">
                          <a:solidFill>
                            <a:schemeClr val="bg1"/>
                          </a:solidFill>
                        </a:rPr>
                        <a:t>Abrangência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latin typeface="+mn-lt"/>
                        </a:rPr>
                        <a:t>DIRBEN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Reduzir o Tempo de Conclusão Médio dos requerimentos de beneficio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Tempo de Conclusão Médio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>
                          <a:latin typeface="+mn-lt"/>
                        </a:rPr>
                        <a:t>SR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>
                          <a:latin typeface="+mn-lt"/>
                        </a:rPr>
                        <a:t>DIRBEN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Zerar a quantidade de processos de reconhecimento inicial de direito pendentes de análise acima do prazo máximo fixado nos Termos do Acordo de Conduta emanado pelo STF. </a:t>
                      </a:r>
                      <a:endParaRPr lang="pt-BR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Percentual de processos de reconhecimento inicial acima do prazo estabelecido nos TAC/STF</a:t>
                      </a:r>
                      <a:endParaRPr lang="pt-BR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>
                          <a:latin typeface="+mn-lt"/>
                        </a:rPr>
                        <a:t>SR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57554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>
                          <a:latin typeface="+mn-lt"/>
                        </a:rPr>
                        <a:t>DIRBEN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chemeClr val="tx1"/>
                          </a:solidFill>
                          <a:latin typeface="+mn-lt"/>
                        </a:rPr>
                        <a:t>Reduzir o Tempo Médio dos Requerimentos em Análise</a:t>
                      </a:r>
                      <a:endParaRPr lang="pt-BR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Tempo Médio dos Requerimentos em Análise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APS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427609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>
                          <a:latin typeface="+mn-lt"/>
                        </a:rPr>
                        <a:t>DIRBEN</a:t>
                      </a:r>
                      <a:endParaRPr lang="pt-BR" sz="16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>
                          <a:solidFill>
                            <a:srgbClr val="000000"/>
                          </a:solidFill>
                          <a:latin typeface="+mn-lt"/>
                        </a:rPr>
                        <a:t>Reduzir a idade média do estoque de requerimentos de manutenção de direitos aguardando análise</a:t>
                      </a:r>
                      <a:endParaRPr lang="pt-BR" sz="16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Idade Média do Estoque de Requerimentos MAN</a:t>
                      </a:r>
                      <a:endParaRPr lang="pt-BR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>
                          <a:latin typeface="+mn-lt"/>
                        </a:rPr>
                        <a:t>GEX</a:t>
                      </a:r>
                      <a:endParaRPr lang="pt-BR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0424286"/>
                  </a:ext>
                </a:extLst>
              </a:tr>
            </a:tbl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EEE54713-C314-9772-25A4-881E0AF48E07}"/>
              </a:ext>
            </a:extLst>
          </p:cNvPr>
          <p:cNvSpPr txBox="1"/>
          <p:nvPr/>
        </p:nvSpPr>
        <p:spPr>
          <a:xfrm>
            <a:off x="357554" y="1073390"/>
            <a:ext cx="10665123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3200" b="1" dirty="0">
                <a:solidFill>
                  <a:srgbClr val="046E5E"/>
                </a:solidFill>
                <a:cs typeface="Calibri"/>
              </a:rPr>
              <a:t>4 INFORMAÇÕES GERENCIAIS (Não pactuadas no PA)</a:t>
            </a:r>
            <a:endParaRPr lang="pt-BR" sz="3200" dirty="0">
              <a:solidFill>
                <a:srgbClr val="046E5E"/>
              </a:solidFill>
              <a:cs typeface="Calibri" panose="020F0502020204030204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5F94F86-66E5-3B41-DF00-AF0E8CAF871B}"/>
              </a:ext>
            </a:extLst>
          </p:cNvPr>
          <p:cNvSpPr txBox="1"/>
          <p:nvPr/>
        </p:nvSpPr>
        <p:spPr>
          <a:xfrm>
            <a:off x="357554" y="4953613"/>
            <a:ext cx="1155652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600" b="1" dirty="0">
                <a:solidFill>
                  <a:srgbClr val="046E5E"/>
                </a:solidFill>
                <a:cs typeface="Calibri"/>
              </a:rPr>
              <a:t>*TMRA será pactuado na GEX, mas será Informação Gerencial até APS</a:t>
            </a:r>
          </a:p>
          <a:p>
            <a:r>
              <a:rPr lang="pt-BR" sz="1600" b="1" dirty="0">
                <a:solidFill>
                  <a:srgbClr val="046E5E"/>
                </a:solidFill>
                <a:ea typeface="Calibri"/>
                <a:cs typeface="Calibri"/>
              </a:rPr>
              <a:t>**</a:t>
            </a:r>
            <a:r>
              <a:rPr lang="pt-BR" sz="1600" b="1" dirty="0" err="1">
                <a:solidFill>
                  <a:srgbClr val="046E5E"/>
                </a:solidFill>
                <a:ea typeface="Calibri"/>
                <a:cs typeface="Calibri"/>
              </a:rPr>
              <a:t>IdME</a:t>
            </a:r>
            <a:r>
              <a:rPr lang="pt-BR" sz="1600" b="1" dirty="0">
                <a:solidFill>
                  <a:srgbClr val="046E5E"/>
                </a:solidFill>
                <a:ea typeface="Calibri"/>
                <a:cs typeface="Calibri"/>
              </a:rPr>
              <a:t> RID, </a:t>
            </a:r>
            <a:r>
              <a:rPr lang="pt-BR" sz="1600" b="1" dirty="0" err="1">
                <a:solidFill>
                  <a:srgbClr val="046E5E"/>
                </a:solidFill>
                <a:ea typeface="Calibri"/>
                <a:cs typeface="Calibri"/>
              </a:rPr>
              <a:t>IdME</a:t>
            </a:r>
            <a:r>
              <a:rPr lang="pt-BR" sz="1600" b="1" dirty="0">
                <a:solidFill>
                  <a:srgbClr val="046E5E"/>
                </a:solidFill>
                <a:ea typeface="Calibri"/>
                <a:cs typeface="Calibri"/>
              </a:rPr>
              <a:t> MAN, T será pactuado na SR, mas será Informação Gerencial até GEX</a:t>
            </a:r>
            <a:endParaRPr lang="pt-BR" sz="1600" b="1" dirty="0">
              <a:solidFill>
                <a:srgbClr val="046E5E"/>
              </a:solidFill>
              <a:cs typeface="Calibri"/>
            </a:endParaRPr>
          </a:p>
          <a:p>
            <a:r>
              <a:rPr lang="pt-BR" sz="1600" b="1" dirty="0">
                <a:solidFill>
                  <a:srgbClr val="046E5E"/>
                </a:solidFill>
                <a:cs typeface="Calibri"/>
              </a:rPr>
              <a:t>**Informações Gerenciais estarão agrupadas no Portal LUPA</a:t>
            </a:r>
          </a:p>
        </p:txBody>
      </p:sp>
    </p:spTree>
    <p:extLst>
      <p:ext uri="{BB962C8B-B14F-4D97-AF65-F5344CB8AC3E}">
        <p14:creationId xmlns:p14="http://schemas.microsoft.com/office/powerpoint/2010/main" val="327659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B97E5-9D8D-63E7-9D97-9F02A0BF85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6913C6DB-8684-869F-3937-0EFC521929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8749"/>
              </p:ext>
            </p:extLst>
          </p:nvPr>
        </p:nvGraphicFramePr>
        <p:xfrm>
          <a:off x="1973600" y="2456268"/>
          <a:ext cx="3702079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8434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1813645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chemeClr val="bg1"/>
                          </a:solidFill>
                        </a:rPr>
                        <a:t>Área Responsável</a:t>
                      </a:r>
                    </a:p>
                  </a:txBody>
                  <a:tcPr anchor="ctr">
                    <a:solidFill>
                      <a:srgbClr val="F7A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2400" b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7A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DGP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DIROFL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057554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DIGOV</a:t>
                      </a:r>
                      <a:endParaRPr lang="pt-B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6035816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DIRBEN</a:t>
                      </a:r>
                      <a:endParaRPr lang="pt-B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chemeClr val="tx1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5427609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DTI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chemeClr val="tx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0292768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ASCOM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8985298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OUVID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400152"/>
                  </a:ext>
                </a:extLst>
              </a:tr>
            </a:tbl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CA2AF85D-0CC2-4E7D-7D43-513233B2EE6D}"/>
              </a:ext>
            </a:extLst>
          </p:cNvPr>
          <p:cNvSpPr txBox="1"/>
          <p:nvPr/>
        </p:nvSpPr>
        <p:spPr>
          <a:xfrm>
            <a:off x="2758572" y="1814444"/>
            <a:ext cx="211059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3600" b="1" dirty="0">
                <a:solidFill>
                  <a:srgbClr val="F7A600"/>
                </a:solidFill>
                <a:cs typeface="Calibri"/>
              </a:rPr>
              <a:t>29 AÇÕES</a:t>
            </a:r>
            <a:endParaRPr lang="pt-BR" sz="3600" dirty="0">
              <a:solidFill>
                <a:srgbClr val="000000"/>
              </a:solidFill>
              <a:cs typeface="Calibri" panose="020F0502020204030204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4F7FDC15-D0ED-929E-D7F2-EF47A11D6ABD}"/>
              </a:ext>
            </a:extLst>
          </p:cNvPr>
          <p:cNvSpPr/>
          <p:nvPr/>
        </p:nvSpPr>
        <p:spPr>
          <a:xfrm>
            <a:off x="2288656" y="611818"/>
            <a:ext cx="7605622" cy="675735"/>
          </a:xfrm>
          <a:prstGeom prst="rect">
            <a:avLst/>
          </a:prstGeom>
          <a:solidFill>
            <a:srgbClr val="4A3C9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>
                <a:cs typeface="Calibri"/>
              </a:rPr>
              <a:t>PLANO DE AÇÃO 2024</a:t>
            </a:r>
            <a:endParaRPr lang="pt-BR" sz="3200" b="1">
              <a:cs typeface="Calibri" panose="020F0502020204030204"/>
            </a:endParaRPr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E8B1AAD2-0E84-5914-8027-C6C769107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33900"/>
              </p:ext>
            </p:extLst>
          </p:nvPr>
        </p:nvGraphicFramePr>
        <p:xfrm>
          <a:off x="6603109" y="2456268"/>
          <a:ext cx="3702079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8434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1813645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chemeClr val="bg1"/>
                          </a:solidFill>
                        </a:rPr>
                        <a:t>Área Responsável</a:t>
                      </a:r>
                    </a:p>
                  </a:txBody>
                  <a:tcPr anchor="ctr">
                    <a:solidFill>
                      <a:srgbClr val="7BB92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2400" b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7BB9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DGP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DIROFL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057554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DIGOV</a:t>
                      </a:r>
                      <a:endParaRPr lang="pt-B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6035816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DIRBEN</a:t>
                      </a:r>
                      <a:endParaRPr lang="pt-B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chemeClr val="tx1"/>
                          </a:solidFill>
                          <a:latin typeface="Calibri"/>
                        </a:rPr>
                        <a:t>11</a:t>
                      </a:r>
                      <a:endParaRPr lang="pt-B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5427609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DTI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0292768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ASCOM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8985298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OUVID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chemeClr val="tx1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1400152"/>
                  </a:ext>
                </a:extLst>
              </a:tr>
            </a:tbl>
          </a:graphicData>
        </a:graphic>
      </p:graphicFrame>
      <p:sp>
        <p:nvSpPr>
          <p:cNvPr id="12" name="CaixaDeTexto 11">
            <a:extLst>
              <a:ext uri="{FF2B5EF4-FFF2-40B4-BE49-F238E27FC236}">
                <a16:creationId xmlns:a16="http://schemas.microsoft.com/office/drawing/2014/main" id="{C9C9C869-BDF6-35B3-F0D2-55AAF0254FD2}"/>
              </a:ext>
            </a:extLst>
          </p:cNvPr>
          <p:cNvSpPr txBox="1"/>
          <p:nvPr/>
        </p:nvSpPr>
        <p:spPr>
          <a:xfrm>
            <a:off x="7100534" y="1800067"/>
            <a:ext cx="2685691" cy="6607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3600" b="1" dirty="0">
                <a:solidFill>
                  <a:srgbClr val="7BB926"/>
                </a:solidFill>
                <a:cs typeface="Calibri"/>
              </a:rPr>
              <a:t>22 PROJETOS</a:t>
            </a:r>
            <a:endParaRPr lang="pt-BR" sz="3600" dirty="0">
              <a:solidFill>
                <a:srgbClr val="7BB926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44741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261086-D937-4753-8BBD-053CC9ED9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25DCA3D1-5DF9-4AFD-87CB-D3347B9866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115045"/>
              </p:ext>
            </p:extLst>
          </p:nvPr>
        </p:nvGraphicFramePr>
        <p:xfrm>
          <a:off x="2311400" y="2565400"/>
          <a:ext cx="7550411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5055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2482678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2482678">
                  <a:extLst>
                    <a:ext uri="{9D8B030D-6E8A-4147-A177-3AD203B41FA5}">
                      <a16:colId xmlns:a16="http://schemas.microsoft.com/office/drawing/2014/main" val="42912263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chemeClr val="bg1"/>
                          </a:solidFill>
                        </a:rPr>
                        <a:t>Abrangência</a:t>
                      </a:r>
                    </a:p>
                  </a:txBody>
                  <a:tcPr anchor="ctr">
                    <a:solidFill>
                      <a:srgbClr val="1949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chemeClr val="bg1"/>
                          </a:solidFill>
                        </a:rPr>
                        <a:t>Ações</a:t>
                      </a:r>
                    </a:p>
                  </a:txBody>
                  <a:tcPr anchor="ctr">
                    <a:solidFill>
                      <a:srgbClr val="19497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>
                          <a:solidFill>
                            <a:schemeClr val="bg1"/>
                          </a:solidFill>
                        </a:rPr>
                        <a:t>Projetos</a:t>
                      </a:r>
                    </a:p>
                  </a:txBody>
                  <a:tcPr anchor="ctr">
                    <a:solidFill>
                      <a:srgbClr val="1949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Nacional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SR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057554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GEX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6035816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dirty="0"/>
                        <a:t>APS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2400" b="1" i="0" u="none" strike="noStrike" baseline="0" noProof="0" dirty="0">
                          <a:solidFill>
                            <a:schemeClr val="tx1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5427609"/>
                  </a:ext>
                </a:extLst>
              </a:tr>
            </a:tbl>
          </a:graphicData>
        </a:graphic>
      </p:graphicFrame>
      <p:sp>
        <p:nvSpPr>
          <p:cNvPr id="4" name="Retângulo 3">
            <a:extLst>
              <a:ext uri="{FF2B5EF4-FFF2-40B4-BE49-F238E27FC236}">
                <a16:creationId xmlns:a16="http://schemas.microsoft.com/office/drawing/2014/main" id="{D3D199F3-E389-010B-25FA-B71EBF3907EB}"/>
              </a:ext>
            </a:extLst>
          </p:cNvPr>
          <p:cNvSpPr/>
          <p:nvPr/>
        </p:nvSpPr>
        <p:spPr>
          <a:xfrm>
            <a:off x="2288656" y="611818"/>
            <a:ext cx="7605622" cy="675735"/>
          </a:xfrm>
          <a:prstGeom prst="rect">
            <a:avLst/>
          </a:prstGeom>
          <a:solidFill>
            <a:srgbClr val="4A3C9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>
                <a:cs typeface="Calibri"/>
              </a:rPr>
              <a:t>PLANO DE AÇÃO 2024</a:t>
            </a:r>
            <a:endParaRPr lang="pt-BR" sz="3200" b="1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68174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2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D5A112FC-6BF5-5ACB-9CB6-2C84B165D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258" y="4487006"/>
            <a:ext cx="8415126" cy="1736321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1368E08-7A35-FCA9-56D9-112587A7E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139" y="1665669"/>
            <a:ext cx="9764136" cy="227806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pt-BR" sz="2200">
                <a:latin typeface="Segoe UI"/>
                <a:cs typeface="Segoe UI"/>
              </a:rPr>
              <a:t>DIRETORIA DE GOVERNANÇA, </a:t>
            </a:r>
            <a:br>
              <a:rPr lang="pt-BR" sz="2200">
                <a:latin typeface="Segoe UI"/>
                <a:cs typeface="Segoe UI"/>
              </a:rPr>
            </a:br>
            <a:r>
              <a:rPr lang="pt-BR" sz="2200">
                <a:latin typeface="Segoe UI"/>
                <a:cs typeface="Segoe UI"/>
              </a:rPr>
              <a:t>PLANEJAMENTO E INOVAÇÃO</a:t>
            </a:r>
            <a:br>
              <a:rPr lang="pt-BR" sz="2200">
                <a:latin typeface="Segoe UI"/>
                <a:cs typeface="Segoe UI"/>
              </a:rPr>
            </a:br>
            <a:br>
              <a:rPr lang="pt-BR" sz="2200">
                <a:latin typeface="Segoe UI"/>
                <a:cs typeface="Segoe UI"/>
              </a:rPr>
            </a:br>
            <a:br>
              <a:rPr lang="pt-BR" sz="2200">
                <a:latin typeface="Segoe UI"/>
                <a:cs typeface="Segoe UI"/>
              </a:rPr>
            </a:br>
            <a:r>
              <a:rPr lang="pt-BR" sz="2200">
                <a:latin typeface="Segoe UI"/>
                <a:cs typeface="Segoe UI"/>
              </a:rPr>
              <a:t>COORDENAÇÃO-GERAL DE </a:t>
            </a:r>
            <a:br>
              <a:rPr lang="pt-BR" sz="2200">
                <a:latin typeface="Segoe UI"/>
                <a:cs typeface="Segoe UI"/>
              </a:rPr>
            </a:br>
            <a:r>
              <a:rPr lang="pt-BR" sz="2200">
                <a:latin typeface="Segoe UI"/>
                <a:cs typeface="Segoe UI"/>
              </a:rPr>
              <a:t>PLANEJAMENTO E GESTÃO</a:t>
            </a:r>
            <a:endParaRPr lang="pt-BR" sz="2200"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945360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83F06-7118-8203-DB49-BBADE4CDA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Diagrama, Calendário&#10;&#10;Descrição gerada automaticamente">
            <a:extLst>
              <a:ext uri="{FF2B5EF4-FFF2-40B4-BE49-F238E27FC236}">
                <a16:creationId xmlns:a16="http://schemas.microsoft.com/office/drawing/2014/main" id="{DCD37B37-891C-8952-6F93-15F30A09F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274" y="-1881"/>
            <a:ext cx="9729453" cy="6880577"/>
          </a:xfrm>
          <a:prstGeom prst="rect">
            <a:avLst/>
          </a:prstGeom>
        </p:spPr>
      </p:pic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60CB7573-B774-D55F-2CB2-E7DD4E58FC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410" r="148" b="9938"/>
          <a:stretch/>
        </p:blipFill>
        <p:spPr>
          <a:xfrm>
            <a:off x="1231274" y="4699515"/>
            <a:ext cx="9715083" cy="1489798"/>
          </a:xfrm>
          <a:prstGeom prst="rect">
            <a:avLst/>
          </a:prstGeom>
        </p:spPr>
      </p:pic>
      <p:sp>
        <p:nvSpPr>
          <p:cNvPr id="2" name="Fluxograma: Processo Alternativo 1">
            <a:extLst>
              <a:ext uri="{FF2B5EF4-FFF2-40B4-BE49-F238E27FC236}">
                <a16:creationId xmlns:a16="http://schemas.microsoft.com/office/drawing/2014/main" id="{C8CCC635-D75D-5207-E34F-801C5996E8BA}"/>
              </a:ext>
            </a:extLst>
          </p:cNvPr>
          <p:cNvSpPr/>
          <p:nvPr/>
        </p:nvSpPr>
        <p:spPr>
          <a:xfrm>
            <a:off x="1043793" y="4699515"/>
            <a:ext cx="10063579" cy="1489798"/>
          </a:xfrm>
          <a:prstGeom prst="flowChartAlternateProcess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631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1BBD1E-DD69-4677-135C-BB880210C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A57AEA57-21E5-5F59-CD4D-54879C08AB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820" t="80894" r="-79" b="11732"/>
          <a:stretch/>
        </p:blipFill>
        <p:spPr>
          <a:xfrm>
            <a:off x="-3905" y="130993"/>
            <a:ext cx="7700166" cy="950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E471D921-2658-6B46-B25E-E2211F50F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43344"/>
              </p:ext>
            </p:extLst>
          </p:nvPr>
        </p:nvGraphicFramePr>
        <p:xfrm>
          <a:off x="120771" y="1222515"/>
          <a:ext cx="11822658" cy="47599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2985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5277626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3715012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487035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67F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/>
                        <a:t>DIROFL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Efetivar e manter o pacote de contratação dos serviços essenciais ao funcionamento do INSS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u="none" strike="noStrike" baseline="0" noProof="0">
                          <a:solidFill>
                            <a:srgbClr val="000000"/>
                          </a:solidFill>
                        </a:rPr>
                        <a:t>Percentual do Pacote de Serviços Essenciais efetivados e em execução</a:t>
                      </a:r>
                      <a:endParaRPr lang="pt-BR" sz="1600" b="1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DIROFL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Centralizar a licitação com registro de preços de materiais padronizados</a:t>
                      </a:r>
                      <a:endParaRPr lang="pt-BR" sz="1600" i="0" dirty="0">
                        <a:latin typeface="Calibri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u="none" strike="noStrike" baseline="0" noProof="0" dirty="0">
                          <a:solidFill>
                            <a:srgbClr val="000000"/>
                          </a:solidFill>
                        </a:rPr>
                        <a:t>Percentual de materiais padronizados licitados</a:t>
                      </a:r>
                      <a:endParaRPr lang="pt-BR" sz="160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Nacional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653588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DIROFL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Adequar a infraestrutura de imóveis do INSS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Quantidade de imóveis adequados, através de construção, reformas, serviços de engenharia e permuta de imóveis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447876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DIROFL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Efetivar a reversão de terrenos doados ao INSS onde não foram cumpridos os encargos da doação, desonerando o INSS da gestão destes imóveis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Quantidade de doações revertidas com escritura registrada em cartório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80990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DIROFL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Promover a adesão e utilização do Sistema Integrado de Administração de Gestão Patrimonial - SIADS, para controle efetivo dos estoques de materiais permanentes e de consumo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Quantidade de unidades (UASGS) utilizando o sistema - SIADS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Nacional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1240918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DTI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Modernização da Infraestrutura Tecnológica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Percentual de implantação do projeto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341763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1E96035D-BCC2-6C26-1FAA-DCFA2AD1F117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CAEACF9-BF6C-EBB5-2A5E-36EBFC6E81BC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813846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714D1-389B-374C-D10F-81B962AC8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60E84CE1-E5A8-E67A-434C-0CC27B7C61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35" t="81117" r="42338" b="11285"/>
          <a:stretch/>
        </p:blipFill>
        <p:spPr>
          <a:xfrm>
            <a:off x="-3905" y="125115"/>
            <a:ext cx="7584988" cy="97880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47984035-2D53-1ADA-858D-744A1DFCAE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572976"/>
              </p:ext>
            </p:extLst>
          </p:nvPr>
        </p:nvGraphicFramePr>
        <p:xfrm>
          <a:off x="316301" y="2027207"/>
          <a:ext cx="11584555" cy="2047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0741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5149969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3389420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584425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67F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DIGOV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Adequar os sistemas corporativos às diretrizes da LGPD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LGPD - Quantidade de sistemas adequados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DIROFL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Preservação de Documentos e Processos Digitais em Repositório Arquivístico Digital Confiável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Percentual de implantação do projeto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208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DTI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Ambiente Tecnológico Seguro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Percentual de implantação do projeto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152508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BCFF44FD-FB1A-3519-FD01-F25D1296C2B3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08D060A-94CA-693F-5346-D00DA2AF00AA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1032005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B7BB59-BEEB-9131-1536-9E40276E9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72EC3B29-F7ED-40E9-DC1F-6E14C748FD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616" t="72737" r="158" b="19888"/>
          <a:stretch/>
        </p:blipFill>
        <p:spPr>
          <a:xfrm>
            <a:off x="-3905" y="130993"/>
            <a:ext cx="7694116" cy="95005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9159AA6E-7FF3-360F-404C-290148CD15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241891"/>
              </p:ext>
            </p:extLst>
          </p:nvPr>
        </p:nvGraphicFramePr>
        <p:xfrm>
          <a:off x="316301" y="1745650"/>
          <a:ext cx="11559712" cy="2255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5246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4994695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3148788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920983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67F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DGP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Executar o Plano Anual de Desenvolvimento de Pessoas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Quantidade de servidores capacitados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DGP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Restruturação do Programa de Gestão de Desempenho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Percentual de implantação do projeto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731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DGP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Implantação da política de valorização de pessoas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Percentual de implantação do projeto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1197722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4C541A69-E3BD-C87D-90EB-820388B3BF27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24FD0AB-C477-226B-5DE6-9E57A6028E7E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2802049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161F4-BE2A-7EE1-163F-8348F7981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1539AA30-D0B2-C37B-1870-819B8F2A4F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69" t="72358" r="42584" b="20287"/>
          <a:stretch/>
        </p:blipFill>
        <p:spPr>
          <a:xfrm>
            <a:off x="-1719" y="113962"/>
            <a:ext cx="7625223" cy="94719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50BAD474-745C-7254-D395-279A3CE7E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841745"/>
              </p:ext>
            </p:extLst>
          </p:nvPr>
        </p:nvGraphicFramePr>
        <p:xfrm>
          <a:off x="316301" y="1716639"/>
          <a:ext cx="11559712" cy="229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2884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4641011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3579962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765855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67FB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67F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DGP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Disseminar o Conhecimento Previdenciário para a População*</a:t>
                      </a:r>
                      <a:endParaRPr lang="pt-BR" sz="16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Quantidade de pessoas informadas sobre seus direitos e deveres previdenciários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DGP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Reestruturação do Programa de Educação Previdenciária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Percentual de implantação do projeto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820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ASCOM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Fortalecimento da Comunicação Social no INSS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Percentual de implantação do projeto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014309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1AED8238-D2B9-FF48-0322-2D71122BFEA3}"/>
              </a:ext>
            </a:extLst>
          </p:cNvPr>
          <p:cNvSpPr txBox="1"/>
          <p:nvPr/>
        </p:nvSpPr>
        <p:spPr>
          <a:xfrm>
            <a:off x="10978928" y="1254941"/>
            <a:ext cx="9028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 b="1">
                <a:solidFill>
                  <a:srgbClr val="0070C0"/>
                </a:solidFill>
                <a:cs typeface="Calibri"/>
              </a:rPr>
              <a:t>*PPA</a:t>
            </a:r>
            <a:endParaRPr lang="pt-BR" sz="2400">
              <a:solidFill>
                <a:srgbClr val="0070C0"/>
              </a:solidFill>
              <a:cs typeface="Calibri" panose="020F0502020204030204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2A3A45D-2165-E434-3D3A-E9E19FD88DE4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A179BDC-33A4-DC28-C3BC-5200EDD19952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3866228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74FE48-8C2F-05BC-8E30-21478B513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Diagrama, Calendário&#10;&#10;Descrição gerada automaticamente">
            <a:extLst>
              <a:ext uri="{FF2B5EF4-FFF2-40B4-BE49-F238E27FC236}">
                <a16:creationId xmlns:a16="http://schemas.microsoft.com/office/drawing/2014/main" id="{A153B6F1-2FEB-3673-E4C2-B46E45614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274" y="-1881"/>
            <a:ext cx="9729453" cy="6880577"/>
          </a:xfrm>
          <a:prstGeom prst="rect">
            <a:avLst/>
          </a:prstGeom>
        </p:spPr>
      </p:pic>
      <p:pic>
        <p:nvPicPr>
          <p:cNvPr id="5" name="Imagem 4" descr="Diagrama, Calendário&#10;&#10;Descrição gerada automaticamente">
            <a:extLst>
              <a:ext uri="{FF2B5EF4-FFF2-40B4-BE49-F238E27FC236}">
                <a16:creationId xmlns:a16="http://schemas.microsoft.com/office/drawing/2014/main" id="{9B0EA08B-D26B-9A42-1555-C88F74CEE0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" t="41127" r="-182" b="31300"/>
          <a:stretch/>
        </p:blipFill>
        <p:spPr>
          <a:xfrm>
            <a:off x="1231273" y="2802332"/>
            <a:ext cx="9730611" cy="1897183"/>
          </a:xfrm>
          <a:prstGeom prst="rect">
            <a:avLst/>
          </a:prstGeom>
        </p:spPr>
      </p:pic>
      <p:sp>
        <p:nvSpPr>
          <p:cNvPr id="2" name="Fluxograma: Processo Alternativo 1">
            <a:extLst>
              <a:ext uri="{FF2B5EF4-FFF2-40B4-BE49-F238E27FC236}">
                <a16:creationId xmlns:a16="http://schemas.microsoft.com/office/drawing/2014/main" id="{C1FC4F13-3E14-5483-821B-0A3ECDC02D7F}"/>
              </a:ext>
            </a:extLst>
          </p:cNvPr>
          <p:cNvSpPr/>
          <p:nvPr/>
        </p:nvSpPr>
        <p:spPr>
          <a:xfrm>
            <a:off x="1064210" y="2802331"/>
            <a:ext cx="10063579" cy="1897183"/>
          </a:xfrm>
          <a:prstGeom prst="flowChartAlternateProcess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053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6D8961-2849-0CFE-E9FE-DEF47C18D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DF1FA21B-443A-1D0D-E942-38EFB14053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64" t="60782" r="42305" b="31843"/>
          <a:stretch/>
        </p:blipFill>
        <p:spPr>
          <a:xfrm>
            <a:off x="-1719" y="113962"/>
            <a:ext cx="7622400" cy="9496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5F272555-F2F3-14B9-BDCA-1A7DDFA0DD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807801"/>
              </p:ext>
            </p:extLst>
          </p:nvPr>
        </p:nvGraphicFramePr>
        <p:xfrm>
          <a:off x="143457" y="1397912"/>
          <a:ext cx="11738370" cy="44806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3200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4856671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3357827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950672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518175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FB1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579137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/>
                        <a:t>DGP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Executar o COMPREV da Administração Indireta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>
                          <a:solidFill>
                            <a:srgbClr val="000000"/>
                          </a:solidFill>
                          <a:latin typeface="Calibri"/>
                        </a:rPr>
                        <a:t>Percentual de COMPREV executado</a:t>
                      </a:r>
                      <a:endParaRPr lang="pt-BR" sz="1600" b="1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Nacional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549901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DIRBEN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Reduzir o acervo de requerimentos COMPREV (RI) - tarefas integradas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Quantidade de requerimentos COMPRIN enviados em estoque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Nacional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733831"/>
                  </a:ext>
                </a:extLst>
              </a:tr>
              <a:tr h="822984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DIRBEN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Reduzir o estoque de requerimentos de Compensação Previdenciária - Regime de Origem - acima de 360 dias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Quantidade de requerimentos COMPREV-RO pendentes de conclusão há mais 360 dias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923532"/>
                  </a:ext>
                </a:extLst>
              </a:tr>
              <a:tr h="560204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DIRBEN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Reduzir o estoque de requerimentos de Compensação Previdenciária - Regime Instituidor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Quantidade de requerimentos COMPREV-RI pendentes de conclusão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SR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076102"/>
                  </a:ext>
                </a:extLst>
              </a:tr>
              <a:tr h="579137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DIRBEN</a:t>
                      </a:r>
                      <a:endParaRPr lang="pt-BR" sz="16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>
                          <a:solidFill>
                            <a:srgbClr val="046E5E"/>
                          </a:solidFill>
                          <a:latin typeface="Calibri"/>
                        </a:rPr>
                        <a:t>Reduzir a fila de espera para o Programa de Reabilitação Profissional*</a:t>
                      </a:r>
                      <a:endParaRPr lang="pt-BR" sz="1600">
                        <a:solidFill>
                          <a:srgbClr val="046E5E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Quantidade de Avaliações socioprofissionais em espera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SR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9457318"/>
                  </a:ext>
                </a:extLst>
              </a:tr>
              <a:tr h="822984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/>
                        <a:t>DIRBEN</a:t>
                      </a:r>
                      <a:endParaRPr lang="pt-BR" sz="16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>
                          <a:solidFill>
                            <a:srgbClr val="000000"/>
                          </a:solidFill>
                          <a:latin typeface="Calibri"/>
                        </a:rPr>
                        <a:t>Efetivar a concessão de Órteses, Próteses e Meios Auxiliares de Locomoção</a:t>
                      </a:r>
                      <a:r>
                        <a:rPr lang="pt-BR" sz="1600" b="1" i="0" u="none" strike="noStrike" baseline="0" noProof="0">
                          <a:solidFill>
                            <a:srgbClr val="000000"/>
                          </a:solidFill>
                        </a:rPr>
                        <a:t>, permitindo o retorno do cidadão ao mercado de trabalho</a:t>
                      </a:r>
                      <a:endParaRPr lang="pt-BR" sz="16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Qtde</a:t>
                      </a: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 de OPM/TA a serem concedidas</a:t>
                      </a:r>
                      <a:endParaRPr lang="pt-BR" sz="1600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SR</a:t>
                      </a:r>
                      <a:endParaRPr lang="pt-BR" sz="16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8527457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1A59ED88-8674-C371-FDA4-5E82FC0EE4CA}"/>
              </a:ext>
            </a:extLst>
          </p:cNvPr>
          <p:cNvSpPr txBox="1"/>
          <p:nvPr/>
        </p:nvSpPr>
        <p:spPr>
          <a:xfrm>
            <a:off x="11065192" y="1003178"/>
            <a:ext cx="9028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 b="1" dirty="0">
                <a:solidFill>
                  <a:srgbClr val="046E5E"/>
                </a:solidFill>
                <a:cs typeface="Calibri"/>
              </a:rPr>
              <a:t>*PPA</a:t>
            </a:r>
            <a:endParaRPr lang="pt-BR" sz="2400" dirty="0">
              <a:solidFill>
                <a:srgbClr val="046E5E"/>
              </a:solidFill>
              <a:cs typeface="Calibri" panose="020F0502020204030204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39246A9-4DCB-DAA2-44B6-215E2A30FBBD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9F4DC16-7F6F-9794-36F4-BC5CBEF7529A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863133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EBA1D-4867-B5BC-4274-EE0CC2E35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, Calendário&#10;&#10;Descrição gerada automaticamente">
            <a:extLst>
              <a:ext uri="{FF2B5EF4-FFF2-40B4-BE49-F238E27FC236}">
                <a16:creationId xmlns:a16="http://schemas.microsoft.com/office/drawing/2014/main" id="{5B38001A-3FE6-761C-75F8-5E734A1305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011" t="60335" r="158" b="32290"/>
          <a:stretch/>
        </p:blipFill>
        <p:spPr>
          <a:xfrm>
            <a:off x="-1719" y="113962"/>
            <a:ext cx="7622436" cy="94954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C4B4CBCA-B70A-0EE5-4304-A81749766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159863"/>
              </p:ext>
            </p:extLst>
          </p:nvPr>
        </p:nvGraphicFramePr>
        <p:xfrm>
          <a:off x="316301" y="1938889"/>
          <a:ext cx="11559712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8434">
                  <a:extLst>
                    <a:ext uri="{9D8B030D-6E8A-4147-A177-3AD203B41FA5}">
                      <a16:colId xmlns:a16="http://schemas.microsoft.com/office/drawing/2014/main" val="2791944393"/>
                    </a:ext>
                  </a:extLst>
                </a:gridCol>
                <a:gridCol w="4944717">
                  <a:extLst>
                    <a:ext uri="{9D8B030D-6E8A-4147-A177-3AD203B41FA5}">
                      <a16:colId xmlns:a16="http://schemas.microsoft.com/office/drawing/2014/main" val="673902662"/>
                    </a:ext>
                  </a:extLst>
                </a:gridCol>
                <a:gridCol w="2805578">
                  <a:extLst>
                    <a:ext uri="{9D8B030D-6E8A-4147-A177-3AD203B41FA5}">
                      <a16:colId xmlns:a16="http://schemas.microsoft.com/office/drawing/2014/main" val="2314926410"/>
                    </a:ext>
                  </a:extLst>
                </a:gridCol>
                <a:gridCol w="1920983">
                  <a:extLst>
                    <a:ext uri="{9D8B030D-6E8A-4147-A177-3AD203B41FA5}">
                      <a16:colId xmlns:a16="http://schemas.microsoft.com/office/drawing/2014/main" val="2417967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ÁREA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chemeClr val="bg1"/>
                          </a:solidFill>
                        </a:rPr>
                        <a:t>TÍTULO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>
                          <a:solidFill>
                            <a:srgbClr val="F9F9F9"/>
                          </a:solidFill>
                        </a:rPr>
                        <a:t>INDICADOR</a:t>
                      </a:r>
                    </a:p>
                  </a:txBody>
                  <a:tcPr anchor="ctr">
                    <a:solidFill>
                      <a:srgbClr val="1FB19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400" b="1" dirty="0">
                          <a:solidFill>
                            <a:srgbClr val="F9F9F9"/>
                          </a:solidFill>
                        </a:rPr>
                        <a:t>UNIDADE DE MONITORAMENTO</a:t>
                      </a:r>
                    </a:p>
                  </a:txBody>
                  <a:tcPr marL="0" marR="0" anchor="ctr">
                    <a:solidFill>
                      <a:srgbClr val="1FB1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469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b="1" dirty="0"/>
                        <a:t>DTI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46E5E"/>
                          </a:solidFill>
                          <a:latin typeface="Calibri"/>
                        </a:rPr>
                        <a:t>Ampliar o percentual de decisões automáticas de requerimentos de benefícios, melhorando a eficiência do reconhecimento de direitos*</a:t>
                      </a:r>
                      <a:endParaRPr lang="pt-BR" sz="1400" dirty="0">
                        <a:solidFill>
                          <a:srgbClr val="046E5E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pt-BR" sz="1600" b="1" i="0" u="none" strike="noStrike" baseline="0" noProof="0" dirty="0">
                          <a:solidFill>
                            <a:srgbClr val="000000"/>
                          </a:solidFill>
                          <a:latin typeface="Calibri"/>
                        </a:rPr>
                        <a:t>Percentual de requerimentos de benefício decididos automaticamente</a:t>
                      </a:r>
                      <a:endParaRPr lang="pt-BR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pt-BR" sz="1600" b="1" dirty="0"/>
                        <a:t>Nacional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872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DTI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Implantar ferramenta de atendimento virtual por chamada de vídeo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just" defTabSz="914400" rtl="0" eaLnBrk="1" latinLnBrk="0" hangingPunct="1">
                        <a:buNone/>
                      </a:pPr>
                      <a:r>
                        <a:rPr lang="pt-BR" sz="16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Percentual de implantação do projeto</a:t>
                      </a:r>
                      <a:endParaRPr lang="pt-BR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pt-BR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371969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AD6E6D93-C67A-EEFA-D912-B0A5C567203C}"/>
              </a:ext>
            </a:extLst>
          </p:cNvPr>
          <p:cNvSpPr txBox="1"/>
          <p:nvPr/>
        </p:nvSpPr>
        <p:spPr>
          <a:xfrm>
            <a:off x="10978928" y="1491568"/>
            <a:ext cx="9028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 b="1">
                <a:solidFill>
                  <a:srgbClr val="046E5E"/>
                </a:solidFill>
                <a:cs typeface="Calibri"/>
              </a:rPr>
              <a:t>*PPA</a:t>
            </a:r>
            <a:endParaRPr lang="pt-BR" sz="2400">
              <a:solidFill>
                <a:srgbClr val="046E5E"/>
              </a:solidFill>
              <a:cs typeface="Calibri" panose="020F0502020204030204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F8A704B-DA84-D848-6A95-4555A06798A2}"/>
              </a:ext>
            </a:extLst>
          </p:cNvPr>
          <p:cNvSpPr txBox="1"/>
          <p:nvPr/>
        </p:nvSpPr>
        <p:spPr>
          <a:xfrm>
            <a:off x="8117457" y="385699"/>
            <a:ext cx="15096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AÇÃO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F980D8C-FBB2-42E8-9AF8-DED666D3DF81}"/>
              </a:ext>
            </a:extLst>
          </p:cNvPr>
          <p:cNvSpPr txBox="1"/>
          <p:nvPr/>
        </p:nvSpPr>
        <p:spPr>
          <a:xfrm>
            <a:off x="10193547" y="385699"/>
            <a:ext cx="1509622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PROJETO</a:t>
            </a:r>
          </a:p>
        </p:txBody>
      </p:sp>
    </p:spTree>
    <p:extLst>
      <p:ext uri="{BB962C8B-B14F-4D97-AF65-F5344CB8AC3E}">
        <p14:creationId xmlns:p14="http://schemas.microsoft.com/office/powerpoint/2010/main" val="22352743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E8DDA9B3586F4F9E6F3FDFC3836DE8" ma:contentTypeVersion="15" ma:contentTypeDescription="Crie um novo documento." ma:contentTypeScope="" ma:versionID="b7be27425deee75787bf307c55f8135a">
  <xsd:schema xmlns:xsd="http://www.w3.org/2001/XMLSchema" xmlns:xs="http://www.w3.org/2001/XMLSchema" xmlns:p="http://schemas.microsoft.com/office/2006/metadata/properties" xmlns:ns2="1dc9edf2-5d17-43b4-a6e5-fdec2551ea09" xmlns:ns3="e8efdfe3-af0e-41b5-bec8-124024c2c490" targetNamespace="http://schemas.microsoft.com/office/2006/metadata/properties" ma:root="true" ma:fieldsID="ad376d7c7d256e5fcf858f510e6fa055" ns2:_="" ns3:_="">
    <xsd:import namespace="1dc9edf2-5d17-43b4-a6e5-fdec2551ea09"/>
    <xsd:import namespace="e8efdfe3-af0e-41b5-bec8-124024c2c4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9edf2-5d17-43b4-a6e5-fdec2551ea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fdfe3-af0e-41b5-bec8-124024c2c49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f522f75-afee-4c85-80e0-afd0774978a6}" ma:internalName="TaxCatchAll" ma:showField="CatchAllData" ma:web="e8efdfe3-af0e-41b5-bec8-124024c2c4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1dc9edf2-5d17-43b4-a6e5-fdec2551ea09" xsi:nil="true"/>
    <TaxCatchAll xmlns="e8efdfe3-af0e-41b5-bec8-124024c2c490" xsi:nil="true"/>
    <lcf76f155ced4ddcb4097134ff3c332f xmlns="1dc9edf2-5d17-43b4-a6e5-fdec2551ea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A1C0B2D-473B-4A0B-9555-8AAC07BB95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782B9C-C5C0-44C0-ADA5-B791CE03587B}"/>
</file>

<file path=customXml/itemProps3.xml><?xml version="1.0" encoding="utf-8"?>
<ds:datastoreItem xmlns:ds="http://schemas.openxmlformats.org/officeDocument/2006/customXml" ds:itemID="{C26765E8-D205-4F36-A24B-BB91FC142E24}">
  <ds:schemaRefs>
    <ds:schemaRef ds:uri="a1fdbba4-714c-4189-ada0-32d20d17b811"/>
    <ds:schemaRef ds:uri="c3daeb68-ee4a-4fef-ab94-779009af24c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1497</Words>
  <Application>Microsoft Office PowerPoint</Application>
  <PresentationFormat>Widescreen</PresentationFormat>
  <Paragraphs>354</Paragraphs>
  <Slides>19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5" baseType="lpstr">
      <vt:lpstr>Arial</vt:lpstr>
      <vt:lpstr>Calibri</vt:lpstr>
      <vt:lpstr>Segoe UI</vt:lpstr>
      <vt:lpstr>Segoe UI Black</vt:lpstr>
      <vt:lpstr>Segoe UI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DIRETORIA DE GOVERNANÇA,  PLANEJAMENTO E INOVAÇÃO   COORDENAÇÃO-GERAL DE  PLANEJAMENTO E GESTÃO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LARISSA DE CARVALHO FERREIRA</dc:creator>
  <cp:lastModifiedBy>CIBELE MAGALHAES DE PINHO DE CASTRO</cp:lastModifiedBy>
  <cp:revision>70</cp:revision>
  <dcterms:created xsi:type="dcterms:W3CDTF">2023-02-23T16:19:13Z</dcterms:created>
  <dcterms:modified xsi:type="dcterms:W3CDTF">2024-01-10T21:06:50Z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0x0101002FE8DDA9B3586F4F9E6F3FDFC3836DE8</vt:lpwstr>
  </property>
  <property fmtid="{D5CDD505-2E9C-101B-9397-08002B2CF9AE}" pid="3" name="MediaServiceImageTags">
    <vt:lpwstr/>
  </property>
  <property fmtid="{D5CDD505-2E9C-101B-9397-08002B2CF9AE}" pid="4" name="Order">
    <vt:r8>978400</vt:r8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</Properties>
</file>